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2" r:id="rId2"/>
    <p:sldId id="257" r:id="rId3"/>
    <p:sldId id="258" r:id="rId4"/>
    <p:sldId id="259" r:id="rId5"/>
    <p:sldId id="264" r:id="rId6"/>
    <p:sldId id="266" r:id="rId7"/>
    <p:sldId id="269" r:id="rId8"/>
    <p:sldId id="267" r:id="rId9"/>
    <p:sldId id="268" r:id="rId10"/>
    <p:sldId id="272" r:id="rId11"/>
    <p:sldId id="273" r:id="rId12"/>
    <p:sldId id="274" r:id="rId13"/>
    <p:sldId id="277" r:id="rId14"/>
    <p:sldId id="318" r:id="rId15"/>
    <p:sldId id="324" r:id="rId16"/>
    <p:sldId id="319" r:id="rId17"/>
    <p:sldId id="321" r:id="rId18"/>
    <p:sldId id="320" r:id="rId19"/>
    <p:sldId id="322" r:id="rId20"/>
    <p:sldId id="279" r:id="rId21"/>
    <p:sldId id="323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90041"/>
  </p:normalViewPr>
  <p:slideViewPr>
    <p:cSldViewPr snapToGrid="0">
      <p:cViewPr>
        <p:scale>
          <a:sx n="107" d="100"/>
          <a:sy n="107" d="100"/>
        </p:scale>
        <p:origin x="8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极端梯度提升"(</a:t>
            </a:r>
            <a:r>
              <a:rPr lang="en-US" dirty="0" err="1" smtClean="0"/>
              <a:t>eXtreme</a:t>
            </a:r>
            <a:r>
              <a:rPr lang="en-US" dirty="0" smtClean="0"/>
              <a:t> Gradient Boosting) </a:t>
            </a:r>
            <a:r>
              <a:rPr lang="zh-CN" altLang="en-US" dirty="0" smtClean="0"/>
              <a:t>集成学习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27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爬虫的核心技术流程如图：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指定最开始的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，即爬虫进行爬取时的入口．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下载器根据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从万维网下载网页，从网页中抽取有效的数据进行持久化，然后解析出后续的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存入预先设定好的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调度器遵照一定调度策略从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队列中按顺序提取出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传递给下载器模块．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爬取完毕，对数据库的数据清洗、去重．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爬虫的核心技术流程如图：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指定最开始的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，即爬虫进行爬取时的入口．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下载器根据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从万维网下载网页，从网页中抽取有效的数据进行持久化，然后解析出后续的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存入预先设定好的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调度器遵照一定调度策略从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队列中按顺序提取出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传递给下载器模块．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爬取完毕，对数据库的数据清洗、去重．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从图房屋面积与房价散点图，可以看出：房价随着住房面积的上升而上升，但是上升趋势有多种，导致上升趋势有差异的原因应该和套房所处的区域相关．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个区划分成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部分来看，第一部分：黄浦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徐汇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长宁；第二部分：浦东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虹口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杨浦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普陀；第三部分：闵行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宝山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青浦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松江；第四部分：嘉定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奉贤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崇明．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根据以上划分的区域进行房屋面积与房价分析，如图说明不同区域中，房价随房屋面积增长的速率会有所不同，越发达的区域增长速率越快．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上图分别是标签云图和设施云图，从中看出租房设施中热水器、空调、冰箱、洗衣机是所有设施中配备最多的，配套齐全、邻地铁、精装修是所有标签中使用最频繁的</a:t>
            </a:r>
            <a:r>
              <a:rPr lang="zh-CN" altLang="en-US" dirty="0" smtClean="0">
                <a:effectLst/>
              </a:rPr>
              <a:t>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2020/6/10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7C6C-BAF7-490F-A675-AA0606283901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9C963-A05B-4FB4-BEF8-CE4D4E678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原创设计师（吴贤） _1"/>
          <p:cNvSpPr/>
          <p:nvPr>
            <p:custDataLst>
              <p:tags r:id="rId1"/>
            </p:custDataLst>
          </p:nvPr>
        </p:nvSpPr>
        <p:spPr>
          <a:xfrm>
            <a:off x="-5080" y="2043187"/>
            <a:ext cx="12202878" cy="3002295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原创设计师（吴贤） _2"/>
          <p:cNvSpPr txBox="1"/>
          <p:nvPr>
            <p:custDataLst>
              <p:tags r:id="rId2"/>
            </p:custDataLst>
          </p:nvPr>
        </p:nvSpPr>
        <p:spPr>
          <a:xfrm>
            <a:off x="4468258" y="2041666"/>
            <a:ext cx="7257381" cy="175430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租房信息自动化采集与智能分析</a:t>
            </a: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原创设计师（吴贤） _3"/>
          <p:cNvSpPr txBox="1"/>
          <p:nvPr>
            <p:custDataLst>
              <p:tags r:id="rId3"/>
            </p:custDataLst>
          </p:nvPr>
        </p:nvSpPr>
        <p:spPr>
          <a:xfrm>
            <a:off x="8306639" y="4433394"/>
            <a:ext cx="3871186" cy="52070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人工智能与计算机学院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原创设计师（吴贤） _4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8219964" y="5548457"/>
            <a:ext cx="536125" cy="540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3C485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（吴贤） _5"/>
          <p:cNvSpPr txBox="1"/>
          <p:nvPr>
            <p:custDataLst>
              <p:tags r:id="rId5"/>
            </p:custDataLst>
          </p:nvPr>
        </p:nvSpPr>
        <p:spPr>
          <a:xfrm>
            <a:off x="8776652" y="5618415"/>
            <a:ext cx="293116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：计科</a:t>
            </a:r>
            <a:r>
              <a:rPr lang="en-US" altLang="zh-CN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 </a:t>
            </a:r>
            <a:r>
              <a:rPr lang="zh-CN" altLang="en-US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凌晓</a:t>
            </a:r>
          </a:p>
        </p:txBody>
      </p:sp>
      <p:sp>
        <p:nvSpPr>
          <p:cNvPr id="18" name="原创设计师（吴贤） _6"/>
          <p:cNvSpPr txBox="1"/>
          <p:nvPr>
            <p:custDataLst>
              <p:tags r:id="rId6"/>
            </p:custDataLst>
          </p:nvPr>
        </p:nvSpPr>
        <p:spPr>
          <a:xfrm>
            <a:off x="5546789" y="5618415"/>
            <a:ext cx="255016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2000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：蒋敏 教授</a:t>
            </a:r>
          </a:p>
        </p:txBody>
      </p:sp>
      <p:sp>
        <p:nvSpPr>
          <p:cNvPr id="19" name="原创设计师（吴贤） _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4975542" y="5548457"/>
            <a:ext cx="537736" cy="540000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3C485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原创设计师（吴贤） _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13800" y="133593"/>
            <a:ext cx="2249619" cy="1335140"/>
          </a:xfrm>
          <a:prstGeom prst="rect">
            <a:avLst/>
          </a:prstGeom>
        </p:spPr>
      </p:pic>
      <p:pic>
        <p:nvPicPr>
          <p:cNvPr id="21" name="原创设计师（吴贤） _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553923" y="797847"/>
            <a:ext cx="5816088" cy="5492972"/>
          </a:xfrm>
          <a:prstGeom prst="rect">
            <a:avLst/>
          </a:prstGeom>
        </p:spPr>
      </p:pic>
      <p:sp>
        <p:nvSpPr>
          <p:cNvPr id="2" name="原创设计师（吴贤） _3"/>
          <p:cNvSpPr txBox="1"/>
          <p:nvPr>
            <p:custDataLst>
              <p:tags r:id="rId10"/>
            </p:custDataLst>
          </p:nvPr>
        </p:nvSpPr>
        <p:spPr>
          <a:xfrm>
            <a:off x="9029017" y="3860461"/>
            <a:ext cx="2996744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毕业设计答辩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" y="4445"/>
            <a:ext cx="2146300" cy="1430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2305355" y="2044188"/>
            <a:ext cx="2579124" cy="2579124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3" name="原创设计师（吴贤） _2"/>
          <p:cNvSpPr/>
          <p:nvPr/>
        </p:nvSpPr>
        <p:spPr>
          <a:xfrm>
            <a:off x="2155108" y="2139438"/>
            <a:ext cx="2579124" cy="2579124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r>
              <a:rPr lang="en-US" altLang="zh-CN" sz="6600" dirty="0"/>
              <a:t>Part</a:t>
            </a:r>
          </a:p>
          <a:p>
            <a:pPr algn="ctr"/>
            <a:r>
              <a:rPr lang="en-US" altLang="zh-CN" sz="6600" dirty="0"/>
              <a:t>03</a:t>
            </a:r>
            <a:endParaRPr lang="zh-CN" altLang="en-US" sz="6600" dirty="0"/>
          </a:p>
        </p:txBody>
      </p:sp>
      <p:sp>
        <p:nvSpPr>
          <p:cNvPr id="4" name="原创设计师（吴贤） _3"/>
          <p:cNvSpPr txBox="1"/>
          <p:nvPr/>
        </p:nvSpPr>
        <p:spPr>
          <a:xfrm>
            <a:off x="5400671" y="2269199"/>
            <a:ext cx="5235677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</a:t>
            </a:r>
            <a:r>
              <a:rPr lang="zh-CN" altLang="en-US" sz="48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8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 txBox="1"/>
          <p:nvPr/>
        </p:nvSpPr>
        <p:spPr>
          <a:xfrm>
            <a:off x="5616695" y="3316220"/>
            <a:ext cx="2407667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关键技术点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原创设计师（吴贤） _5"/>
          <p:cNvSpPr txBox="1"/>
          <p:nvPr/>
        </p:nvSpPr>
        <p:spPr>
          <a:xfrm>
            <a:off x="8296845" y="3316220"/>
            <a:ext cx="2407667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实践难点</a:t>
            </a:r>
            <a:endParaRPr lang="bg-BG" altLang="zh-CN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关键技术点</a:t>
            </a:r>
          </a:p>
        </p:txBody>
      </p:sp>
      <p:grpSp>
        <p:nvGrpSpPr>
          <p:cNvPr id="3" name="原创设计师（吴贤） _2"/>
          <p:cNvGrpSpPr/>
          <p:nvPr/>
        </p:nvGrpSpPr>
        <p:grpSpPr>
          <a:xfrm>
            <a:off x="4192927" y="1995385"/>
            <a:ext cx="1844295" cy="1844295"/>
            <a:chOff x="4207441" y="1821214"/>
            <a:chExt cx="1844295" cy="1844295"/>
          </a:xfrm>
          <a:solidFill>
            <a:srgbClr val="3C4856"/>
          </a:solidFill>
        </p:grpSpPr>
        <p:sp>
          <p:nvSpPr>
            <p:cNvPr id="4" name="泪滴形 3"/>
            <p:cNvSpPr/>
            <p:nvPr/>
          </p:nvSpPr>
          <p:spPr>
            <a:xfrm flipV="1">
              <a:off x="4207441" y="1821214"/>
              <a:ext cx="1844295" cy="184429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5" tIns="60947" rIns="121895" bIns="60947"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5" name="TextBox 11"/>
            <p:cNvSpPr txBox="1"/>
            <p:nvPr/>
          </p:nvSpPr>
          <p:spPr>
            <a:xfrm>
              <a:off x="4265485" y="2300069"/>
              <a:ext cx="1728192" cy="780187"/>
            </a:xfrm>
            <a:prstGeom prst="rect">
              <a:avLst/>
            </a:prstGeom>
            <a:noFill/>
          </p:spPr>
          <p:txBody>
            <a:bodyPr wrap="square" lIns="121895" tIns="60947" rIns="121895" bIns="60947" rtlCol="0">
              <a:spAutoFit/>
            </a:bodyPr>
            <a:lstStyle/>
            <a:p>
              <a:pPr algn="ctr"/>
              <a:r>
                <a:rPr lang="en-US" altLang="zh-CN" sz="2135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  <a:p>
              <a:pPr algn="ctr"/>
              <a:r>
                <a:rPr lang="zh-CN" altLang="en-US" sz="2135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数据爬取</a:t>
              </a:r>
              <a:endParaRPr lang="en-US" altLang="zh-CN" sz="2135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原创设计师（吴贤） _3"/>
          <p:cNvGrpSpPr/>
          <p:nvPr/>
        </p:nvGrpSpPr>
        <p:grpSpPr>
          <a:xfrm>
            <a:off x="6212869" y="1995385"/>
            <a:ext cx="1844295" cy="1844295"/>
            <a:chOff x="6227383" y="1821214"/>
            <a:chExt cx="1844295" cy="1844295"/>
          </a:xfrm>
          <a:solidFill>
            <a:srgbClr val="3C4856"/>
          </a:solidFill>
        </p:grpSpPr>
        <p:sp>
          <p:nvSpPr>
            <p:cNvPr id="7" name="泪滴形 6"/>
            <p:cNvSpPr/>
            <p:nvPr/>
          </p:nvSpPr>
          <p:spPr>
            <a:xfrm flipH="1" flipV="1">
              <a:off x="6227383" y="1821214"/>
              <a:ext cx="1844295" cy="184429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5" tIns="60947" rIns="121895" bIns="60947"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6268859" y="2297617"/>
              <a:ext cx="1728192" cy="779546"/>
            </a:xfrm>
            <a:prstGeom prst="rect">
              <a:avLst/>
            </a:prstGeom>
            <a:noFill/>
          </p:spPr>
          <p:txBody>
            <a:bodyPr wrap="square" lIns="121895" tIns="60947" rIns="121895" bIns="60947" rtlCol="0">
              <a:spAutoFit/>
            </a:bodyPr>
            <a:lstStyle/>
            <a:p>
              <a:pPr algn="ctr"/>
              <a:r>
                <a:rPr lang="en-US" altLang="zh-CN" sz="2135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  <a:p>
              <a:pPr algn="ctr"/>
              <a:r>
                <a:rPr lang="zh-CN" altLang="en-US" sz="2135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房价预测</a:t>
              </a:r>
              <a:endParaRPr lang="en-US" altLang="zh-CN" sz="2135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原创设计师（吴贤） _4"/>
          <p:cNvGrpSpPr/>
          <p:nvPr/>
        </p:nvGrpSpPr>
        <p:grpSpPr>
          <a:xfrm>
            <a:off x="4192927" y="4015330"/>
            <a:ext cx="1844295" cy="1844295"/>
            <a:chOff x="4207441" y="3841159"/>
            <a:chExt cx="1844295" cy="1844295"/>
          </a:xfrm>
        </p:grpSpPr>
        <p:sp>
          <p:nvSpPr>
            <p:cNvPr id="10" name="泪滴形 9"/>
            <p:cNvSpPr/>
            <p:nvPr/>
          </p:nvSpPr>
          <p:spPr>
            <a:xfrm>
              <a:off x="4207441" y="3841159"/>
              <a:ext cx="1844295" cy="1844295"/>
            </a:xfrm>
            <a:prstGeom prst="teardrop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5" tIns="60947" rIns="121895" bIns="60947"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4265485" y="4270313"/>
              <a:ext cx="1728192" cy="1108739"/>
            </a:xfrm>
            <a:prstGeom prst="rect">
              <a:avLst/>
            </a:prstGeom>
            <a:noFill/>
          </p:spPr>
          <p:txBody>
            <a:bodyPr wrap="square" lIns="121895" tIns="60947" rIns="121895" bIns="60947" rtlCol="0">
              <a:spAutoFit/>
            </a:bodyPr>
            <a:lstStyle/>
            <a:p>
              <a:pPr algn="ctr"/>
              <a:r>
                <a:rPr lang="en-US" altLang="zh-CN" sz="2135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  <a:p>
              <a:pPr algn="ctr"/>
              <a:r>
                <a:rPr lang="zh-CN" altLang="en-US" sz="2135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数据分析可视化</a:t>
              </a:r>
              <a:endParaRPr lang="en-US" altLang="zh-CN" sz="2135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原创设计师（吴贤） _5"/>
          <p:cNvGrpSpPr/>
          <p:nvPr/>
        </p:nvGrpSpPr>
        <p:grpSpPr>
          <a:xfrm>
            <a:off x="6212869" y="4015330"/>
            <a:ext cx="1844295" cy="1844295"/>
            <a:chOff x="6227383" y="3841159"/>
            <a:chExt cx="1844295" cy="1844295"/>
          </a:xfrm>
        </p:grpSpPr>
        <p:sp>
          <p:nvSpPr>
            <p:cNvPr id="13" name="泪滴形 12"/>
            <p:cNvSpPr/>
            <p:nvPr/>
          </p:nvSpPr>
          <p:spPr>
            <a:xfrm flipH="1">
              <a:off x="6227383" y="3841159"/>
              <a:ext cx="1844295" cy="1844295"/>
            </a:xfrm>
            <a:prstGeom prst="teardrop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5" tIns="60947" rIns="121895" bIns="60947"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268859" y="4270313"/>
              <a:ext cx="1728192" cy="780187"/>
            </a:xfrm>
            <a:prstGeom prst="rect">
              <a:avLst/>
            </a:prstGeom>
            <a:noFill/>
          </p:spPr>
          <p:txBody>
            <a:bodyPr wrap="square" lIns="121895" tIns="60947" rIns="121895" bIns="60947" rtlCol="0">
              <a:spAutoFit/>
            </a:bodyPr>
            <a:lstStyle/>
            <a:p>
              <a:pPr algn="ctr"/>
              <a:r>
                <a:rPr lang="en-US" altLang="zh-CN" sz="2135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  <a:p>
              <a:pPr algn="ctr"/>
              <a:r>
                <a:rPr lang="zh-CN" altLang="en-US" sz="2135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展示平台</a:t>
              </a:r>
              <a:endParaRPr lang="en-US" altLang="zh-CN" sz="2135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36"/>
          <p:cNvSpPr/>
          <p:nvPr/>
        </p:nvSpPr>
        <p:spPr>
          <a:xfrm>
            <a:off x="998223" y="1824084"/>
            <a:ext cx="35538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目标平台的网站结构的分析    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（确定需要抓取的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和对应页面的数据）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数据库表结构的定义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爬虫代码的编写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清洗脚本编写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（吴贤） _10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28" name="原创设计师（吴贤） _11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29" name="Rectangle 36"/>
          <p:cNvSpPr/>
          <p:nvPr/>
        </p:nvSpPr>
        <p:spPr>
          <a:xfrm>
            <a:off x="8328247" y="1995385"/>
            <a:ext cx="35538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特征处理函数的编写                           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（各个特征数据的提取与映射）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算法模型的训练、验证和测试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36"/>
          <p:cNvSpPr/>
          <p:nvPr/>
        </p:nvSpPr>
        <p:spPr>
          <a:xfrm>
            <a:off x="998222" y="4507791"/>
            <a:ext cx="35538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分析对象的确定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数据组织处理和绘图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6"/>
          <p:cNvSpPr/>
          <p:nvPr/>
        </p:nvSpPr>
        <p:spPr>
          <a:xfrm>
            <a:off x="8328247" y="4507790"/>
            <a:ext cx="35538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前端展示界面设计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后端处理逻辑设计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</a:p>
        </p:txBody>
      </p:sp>
      <p:sp>
        <p:nvSpPr>
          <p:cNvPr id="3" name="原创设计师（吴贤） _2"/>
          <p:cNvSpPr txBox="1"/>
          <p:nvPr/>
        </p:nvSpPr>
        <p:spPr>
          <a:xfrm>
            <a:off x="2699396" y="1757591"/>
            <a:ext cx="3240000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 smtClean="0">
                <a:solidFill>
                  <a:srgbClr val="5658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爬取与反爬取</a:t>
            </a:r>
            <a:endParaRPr lang="zh-CN" altLang="en-US" sz="2000" b="1" dirty="0">
              <a:solidFill>
                <a:srgbClr val="5658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原创设计师（吴贤） _3"/>
          <p:cNvSpPr txBox="1"/>
          <p:nvPr/>
        </p:nvSpPr>
        <p:spPr>
          <a:xfrm>
            <a:off x="2699395" y="3300636"/>
            <a:ext cx="3661647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 smtClean="0">
                <a:solidFill>
                  <a:srgbClr val="5658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分布式环境的部署与脚本编写</a:t>
            </a:r>
            <a:endParaRPr lang="zh-CN" altLang="en-US" sz="2000" b="1" dirty="0">
              <a:solidFill>
                <a:srgbClr val="5658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 txBox="1"/>
          <p:nvPr/>
        </p:nvSpPr>
        <p:spPr>
          <a:xfrm>
            <a:off x="2699396" y="4966976"/>
            <a:ext cx="3240000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 smtClean="0">
                <a:solidFill>
                  <a:srgbClr val="5658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类别特征数值化处理</a:t>
            </a:r>
            <a:endParaRPr lang="zh-CN" altLang="en-US" sz="2000" b="1" dirty="0">
              <a:solidFill>
                <a:srgbClr val="5658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（吴贤） _5"/>
          <p:cNvGrpSpPr/>
          <p:nvPr/>
        </p:nvGrpSpPr>
        <p:grpSpPr>
          <a:xfrm>
            <a:off x="1270898" y="1611165"/>
            <a:ext cx="1275982" cy="5186861"/>
            <a:chOff x="6114303" y="1671139"/>
            <a:chExt cx="1275982" cy="5186861"/>
          </a:xfrm>
          <a:solidFill>
            <a:srgbClr val="3C4856"/>
          </a:solidFill>
        </p:grpSpPr>
        <p:sp>
          <p:nvSpPr>
            <p:cNvPr id="7" name="Freeform 11"/>
            <p:cNvSpPr/>
            <p:nvPr/>
          </p:nvSpPr>
          <p:spPr bwMode="auto">
            <a:xfrm rot="5400000">
              <a:off x="3923285" y="4295871"/>
              <a:ext cx="4753147" cy="371111"/>
            </a:xfrm>
            <a:custGeom>
              <a:avLst/>
              <a:gdLst>
                <a:gd name="T0" fmla="*/ 0 w 1355"/>
                <a:gd name="T1" fmla="*/ 0 h 104"/>
                <a:gd name="T2" fmla="*/ 0 w 1355"/>
                <a:gd name="T3" fmla="*/ 83 h 104"/>
                <a:gd name="T4" fmla="*/ 26 w 1355"/>
                <a:gd name="T5" fmla="*/ 104 h 104"/>
                <a:gd name="T6" fmla="*/ 1355 w 1355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5" h="104">
                  <a:moveTo>
                    <a:pt x="0" y="0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97"/>
                    <a:pt x="9" y="104"/>
                    <a:pt x="26" y="104"/>
                  </a:cubicBezTo>
                  <a:cubicBezTo>
                    <a:pt x="1355" y="104"/>
                    <a:pt x="1355" y="104"/>
                    <a:pt x="1355" y="104"/>
                  </a:cubicBezTo>
                </a:path>
              </a:pathLst>
            </a:custGeom>
            <a:noFill/>
            <a:ln w="127000" cap="rnd" cmpd="sng" algn="ctr">
              <a:solidFill>
                <a:srgbClr val="3C4856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hangingPunct="0"/>
              <a:endParaRPr lang="en-US" kern="0">
                <a:solidFill>
                  <a:srgbClr val="00B4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6480853" y="1671139"/>
              <a:ext cx="909432" cy="91364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>
              <a:outerShdw blurRad="254000" dist="63500" dir="5400000" algn="t" rotWithShape="0">
                <a:srgbClr val="56586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9" name="原创设计师（吴贤） _6"/>
          <p:cNvGrpSpPr/>
          <p:nvPr/>
        </p:nvGrpSpPr>
        <p:grpSpPr>
          <a:xfrm>
            <a:off x="1370897" y="3137411"/>
            <a:ext cx="1175983" cy="3652104"/>
            <a:chOff x="6214302" y="3205896"/>
            <a:chExt cx="1175983" cy="3652104"/>
          </a:xfrm>
          <a:solidFill>
            <a:srgbClr val="3C4856"/>
          </a:solidFill>
        </p:grpSpPr>
        <p:sp>
          <p:nvSpPr>
            <p:cNvPr id="10" name="Freeform 13"/>
            <p:cNvSpPr/>
            <p:nvPr/>
          </p:nvSpPr>
          <p:spPr bwMode="auto">
            <a:xfrm rot="5400000">
              <a:off x="4764858" y="5137445"/>
              <a:ext cx="3169999" cy="271111"/>
            </a:xfrm>
            <a:custGeom>
              <a:avLst/>
              <a:gdLst>
                <a:gd name="T0" fmla="*/ 0 w 959"/>
                <a:gd name="T1" fmla="*/ 0 h 76"/>
                <a:gd name="T2" fmla="*/ 0 w 959"/>
                <a:gd name="T3" fmla="*/ 55 h 76"/>
                <a:gd name="T4" fmla="*/ 18 w 959"/>
                <a:gd name="T5" fmla="*/ 76 h 76"/>
                <a:gd name="T6" fmla="*/ 959 w 959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9" h="76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6" y="76"/>
                    <a:pt x="18" y="76"/>
                  </a:cubicBezTo>
                  <a:cubicBezTo>
                    <a:pt x="959" y="76"/>
                    <a:pt x="959" y="76"/>
                    <a:pt x="959" y="76"/>
                  </a:cubicBezTo>
                </a:path>
              </a:pathLst>
            </a:custGeom>
            <a:noFill/>
            <a:ln w="127000" cap="rnd" cmpd="sng" algn="ctr">
              <a:solidFill>
                <a:srgbClr val="3C4856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hangingPunct="0"/>
              <a:endParaRPr lang="en-US" kern="0">
                <a:solidFill>
                  <a:srgbClr val="00B4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6480853" y="3205896"/>
              <a:ext cx="909432" cy="913642"/>
            </a:xfrm>
            <a:prstGeom prst="ellipse">
              <a:avLst/>
            </a:prstGeom>
            <a:solidFill>
              <a:srgbClr val="3C4856"/>
            </a:solidFill>
            <a:ln>
              <a:solidFill>
                <a:schemeClr val="bg1"/>
              </a:solidFill>
            </a:ln>
            <a:effectLst>
              <a:outerShdw blurRad="254000" dist="635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12" name="原创设计师（吴贤） _7"/>
          <p:cNvGrpSpPr/>
          <p:nvPr/>
        </p:nvGrpSpPr>
        <p:grpSpPr>
          <a:xfrm>
            <a:off x="1470898" y="4831718"/>
            <a:ext cx="1074930" cy="1966308"/>
            <a:chOff x="6314302" y="4891692"/>
            <a:chExt cx="1074930" cy="1966308"/>
          </a:xfrm>
        </p:grpSpPr>
        <p:sp>
          <p:nvSpPr>
            <p:cNvPr id="13" name="Freeform 15"/>
            <p:cNvSpPr/>
            <p:nvPr/>
          </p:nvSpPr>
          <p:spPr bwMode="auto">
            <a:xfrm rot="5400000">
              <a:off x="5645115" y="6017701"/>
              <a:ext cx="1509486" cy="171111"/>
            </a:xfrm>
            <a:custGeom>
              <a:avLst/>
              <a:gdLst>
                <a:gd name="T0" fmla="*/ 0 w 552"/>
                <a:gd name="T1" fmla="*/ 0 h 48"/>
                <a:gd name="T2" fmla="*/ 0 w 552"/>
                <a:gd name="T3" fmla="*/ 27 h 48"/>
                <a:gd name="T4" fmla="*/ 11 w 552"/>
                <a:gd name="T5" fmla="*/ 47 h 48"/>
                <a:gd name="T6" fmla="*/ 552 w 552"/>
                <a:gd name="T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2" h="48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40"/>
                    <a:pt x="4" y="48"/>
                    <a:pt x="11" y="47"/>
                  </a:cubicBezTo>
                  <a:cubicBezTo>
                    <a:pt x="552" y="47"/>
                    <a:pt x="552" y="47"/>
                    <a:pt x="552" y="47"/>
                  </a:cubicBezTo>
                </a:path>
              </a:pathLst>
            </a:custGeom>
            <a:grpFill/>
            <a:ln w="127000" cap="rnd" cmpd="sng" algn="ctr">
              <a:solidFill>
                <a:srgbClr val="3C4856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hangingPunct="0"/>
              <a:endParaRPr lang="en-US" kern="0">
                <a:solidFill>
                  <a:srgbClr val="00B4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6481907" y="4891692"/>
              <a:ext cx="907325" cy="913642"/>
            </a:xfrm>
            <a:prstGeom prst="ellipse">
              <a:avLst/>
            </a:prstGeom>
            <a:solidFill>
              <a:srgbClr val="3C4856"/>
            </a:solidFill>
            <a:ln>
              <a:solidFill>
                <a:schemeClr val="bg1"/>
              </a:solidFill>
            </a:ln>
            <a:effectLst>
              <a:outerShdw blurRad="254000" dist="63500" dir="5400000" algn="t" rotWithShape="0">
                <a:srgbClr val="56586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15" name="原创设计师（吴贤） _8"/>
          <p:cNvSpPr/>
          <p:nvPr/>
        </p:nvSpPr>
        <p:spPr>
          <a:xfrm>
            <a:off x="2701331" y="2044879"/>
            <a:ext cx="89515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同城租房数字加密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访问频率过高封禁 </a:t>
            </a:r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IP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Cookies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字段验证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6" name="原创设计师（吴贤） _9"/>
          <p:cNvSpPr/>
          <p:nvPr/>
        </p:nvSpPr>
        <p:spPr>
          <a:xfrm>
            <a:off x="2701331" y="3616520"/>
            <a:ext cx="89515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环境部署过程复杂，容易出错</a:t>
            </a:r>
            <a:endParaRPr lang="en-US" altLang="zh-CN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Standalone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模式运行、</a:t>
            </a:r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Master-Worker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，只有一个</a:t>
            </a:r>
            <a:r>
              <a:rPr lang="en-US" alt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Worker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节点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7" name="原创设计师（吴贤） _10"/>
          <p:cNvSpPr/>
          <p:nvPr/>
        </p:nvSpPr>
        <p:spPr>
          <a:xfrm>
            <a:off x="2701331" y="5288539"/>
            <a:ext cx="89515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对于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类别特征，采用了独热编码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(one-hot)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． </a:t>
            </a:r>
            <a:endParaRPr lang="en-US" altLang="zh-CN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增加特征了纬度</a:t>
            </a:r>
            <a:endParaRPr lang="en-US" altLang="zh-CN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分类特征数值化了，有利于回归算法进行预测，减小误差 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8" name="原创设计师（吴贤） _11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19" name="原创设计师（吴贤） _12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20" name="Picture 19" descr="58数字加密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452730" y="415961"/>
            <a:ext cx="4401854" cy="203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477723" y="545721"/>
            <a:ext cx="3552038" cy="16713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17" y="3326341"/>
            <a:ext cx="5064572" cy="2543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2305355" y="2044188"/>
            <a:ext cx="2579124" cy="2579124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3" name="原创设计师（吴贤） _2"/>
          <p:cNvSpPr/>
          <p:nvPr/>
        </p:nvSpPr>
        <p:spPr>
          <a:xfrm>
            <a:off x="2155108" y="2139438"/>
            <a:ext cx="2579124" cy="2579124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r>
              <a:rPr lang="en-US" altLang="zh-CN" sz="6600" dirty="0"/>
              <a:t>Part</a:t>
            </a:r>
          </a:p>
          <a:p>
            <a:pPr algn="ctr"/>
            <a:r>
              <a:rPr lang="en-US" altLang="zh-CN" sz="6600" dirty="0"/>
              <a:t>04</a:t>
            </a:r>
            <a:endParaRPr lang="zh-CN" altLang="en-US" sz="6600" dirty="0"/>
          </a:p>
        </p:txBody>
      </p:sp>
      <p:sp>
        <p:nvSpPr>
          <p:cNvPr id="4" name="原创设计师（吴贤） _3"/>
          <p:cNvSpPr txBox="1"/>
          <p:nvPr/>
        </p:nvSpPr>
        <p:spPr>
          <a:xfrm>
            <a:off x="5400671" y="2269199"/>
            <a:ext cx="5235677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/>
            <a:r>
              <a:rPr lang="zh-CN" altLang="en-US" sz="4800" b="1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48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 txBox="1"/>
          <p:nvPr/>
        </p:nvSpPr>
        <p:spPr>
          <a:xfrm>
            <a:off x="5616695" y="3316220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数据采集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原创设计师（吴贤） _5"/>
          <p:cNvSpPr txBox="1"/>
          <p:nvPr/>
        </p:nvSpPr>
        <p:spPr>
          <a:xfrm>
            <a:off x="5610842" y="3842774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可视化分析</a:t>
            </a:r>
            <a:endParaRPr lang="bg-BG" altLang="zh-CN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" name="原创设计师（吴贤） _6"/>
          <p:cNvSpPr txBox="1"/>
          <p:nvPr/>
        </p:nvSpPr>
        <p:spPr>
          <a:xfrm>
            <a:off x="8228681" y="3699374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界面展示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" name="原创设计师（吴贤） _7"/>
          <p:cNvSpPr txBox="1"/>
          <p:nvPr/>
        </p:nvSpPr>
        <p:spPr>
          <a:xfrm>
            <a:off x="5616695" y="4315532"/>
            <a:ext cx="2407667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项目总结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9" name="原创设计师（吴贤） _7"/>
          <p:cNvSpPr txBox="1"/>
          <p:nvPr/>
        </p:nvSpPr>
        <p:spPr>
          <a:xfrm>
            <a:off x="8228681" y="3190136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预测评估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49" name="Picture 48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977222" y="1445094"/>
            <a:ext cx="5686794" cy="3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 descr="爬虫技术流程图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25163" y="1589018"/>
            <a:ext cx="4832028" cy="34802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 50"/>
          <p:cNvSpPr/>
          <p:nvPr/>
        </p:nvSpPr>
        <p:spPr>
          <a:xfrm>
            <a:off x="2185132" y="5311824"/>
            <a:ext cx="18004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爬虫技术流程图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535301" y="5311824"/>
            <a:ext cx="18004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运行时终端界面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预测评估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98" y="109236"/>
            <a:ext cx="6086239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51" name="Rectangle 50"/>
          <p:cNvSpPr/>
          <p:nvPr/>
        </p:nvSpPr>
        <p:spPr>
          <a:xfrm>
            <a:off x="2185132" y="5311824"/>
            <a:ext cx="18004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房价分布直方图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024662" y="5311824"/>
            <a:ext cx="233108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各区的平均价格对比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12" name="Picture 11" descr="房价分布直方图_2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50221" y="1241079"/>
            <a:ext cx="5321935" cy="354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各区的平均租房价格对比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065590" y="1185834"/>
            <a:ext cx="5403215" cy="359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51" name="Rectangle 50"/>
          <p:cNvSpPr/>
          <p:nvPr/>
        </p:nvSpPr>
        <p:spPr>
          <a:xfrm>
            <a:off x="1506968" y="5085608"/>
            <a:ext cx="249299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房屋面积与房价散点图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06500" y="5121131"/>
            <a:ext cx="4570482" cy="740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59410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各行政区租赁的房屋面积对房屋价格的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影响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pPr algn="ctr" defTabSz="35941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（按发达程度将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16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个区分成了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部分）</a:t>
            </a: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9" name="Picture 8" descr="面积与房价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09693" y="1104763"/>
            <a:ext cx="5107793" cy="334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各行政区内房屋面积对房价的影响（散点图）_1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570925" y="762378"/>
            <a:ext cx="29527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各行政区内房屋面积对房价的影响（散点图）_2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630553" y="762377"/>
            <a:ext cx="29527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各行政区内房屋面积对房价的影响（散点图）_3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5643414" y="2734052"/>
            <a:ext cx="29337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各行政区内房屋面积对房价的影响（散点图）_4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660707" y="2734052"/>
            <a:ext cx="2970530" cy="197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51" name="Rectangle 50"/>
          <p:cNvSpPr/>
          <p:nvPr/>
        </p:nvSpPr>
        <p:spPr>
          <a:xfrm>
            <a:off x="2185132" y="5311824"/>
            <a:ext cx="1107996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设施云图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535301" y="5311824"/>
            <a:ext cx="1107996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标签云图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9" name="Picture 8" descr="facility_cloud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39416" y="1195429"/>
            <a:ext cx="5462905" cy="38296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 descr="tag_cloud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302321" y="1195429"/>
            <a:ext cx="5539105" cy="387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16" name="原创设计师（吴贤） _2"/>
          <p:cNvSpPr/>
          <p:nvPr/>
        </p:nvSpPr>
        <p:spPr>
          <a:xfrm>
            <a:off x="4001985" y="2375064"/>
            <a:ext cx="4726380" cy="154379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90730" y="272244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请见手动演示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（吴贤） _1"/>
          <p:cNvSpPr/>
          <p:nvPr/>
        </p:nvSpPr>
        <p:spPr>
          <a:xfrm>
            <a:off x="1466850" y="1983457"/>
            <a:ext cx="3028950" cy="3028950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（吴贤） _2"/>
          <p:cNvSpPr/>
          <p:nvPr/>
        </p:nvSpPr>
        <p:spPr>
          <a:xfrm>
            <a:off x="1314450" y="2088232"/>
            <a:ext cx="3028950" cy="3028950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原创设计师（吴贤） _3"/>
          <p:cNvSpPr txBox="1"/>
          <p:nvPr/>
        </p:nvSpPr>
        <p:spPr>
          <a:xfrm>
            <a:off x="1403168" y="2678838"/>
            <a:ext cx="294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7" name="原创设计师（吴贤） _4"/>
          <p:cNvSpPr txBox="1"/>
          <p:nvPr/>
        </p:nvSpPr>
        <p:spPr>
          <a:xfrm>
            <a:off x="1013783" y="3647240"/>
            <a:ext cx="371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原创设计师（吴贤） _5"/>
          <p:cNvSpPr/>
          <p:nvPr/>
        </p:nvSpPr>
        <p:spPr>
          <a:xfrm>
            <a:off x="6438900" y="1516732"/>
            <a:ext cx="723900" cy="723900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原创设计师（吴贤） _6"/>
          <p:cNvSpPr/>
          <p:nvPr/>
        </p:nvSpPr>
        <p:spPr>
          <a:xfrm>
            <a:off x="6438900" y="2608932"/>
            <a:ext cx="723900" cy="723900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原创设计师（吴贤） _7"/>
          <p:cNvSpPr/>
          <p:nvPr/>
        </p:nvSpPr>
        <p:spPr>
          <a:xfrm>
            <a:off x="6438900" y="3701132"/>
            <a:ext cx="723900" cy="723900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原创设计师（吴贤） _8"/>
          <p:cNvSpPr/>
          <p:nvPr/>
        </p:nvSpPr>
        <p:spPr>
          <a:xfrm>
            <a:off x="6438900" y="4793332"/>
            <a:ext cx="723900" cy="723900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原创设计师（吴贤） _9"/>
          <p:cNvSpPr txBox="1"/>
          <p:nvPr/>
        </p:nvSpPr>
        <p:spPr>
          <a:xfrm>
            <a:off x="7401422" y="1579657"/>
            <a:ext cx="3476128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原创设计师（吴贤） _10"/>
          <p:cNvSpPr txBox="1"/>
          <p:nvPr/>
        </p:nvSpPr>
        <p:spPr>
          <a:xfrm>
            <a:off x="7401422" y="2679096"/>
            <a:ext cx="3284107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原创设计师（吴贤） _11"/>
          <p:cNvSpPr txBox="1"/>
          <p:nvPr/>
        </p:nvSpPr>
        <p:spPr>
          <a:xfrm>
            <a:off x="7401422" y="3778535"/>
            <a:ext cx="328410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原创设计师（吴贤） _12"/>
          <p:cNvSpPr txBox="1"/>
          <p:nvPr/>
        </p:nvSpPr>
        <p:spPr>
          <a:xfrm>
            <a:off x="7401422" y="4877973"/>
            <a:ext cx="3284107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成果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原创设计师（吴贤） _13"/>
          <p:cNvSpPr/>
          <p:nvPr/>
        </p:nvSpPr>
        <p:spPr>
          <a:xfrm>
            <a:off x="0" y="6775400"/>
            <a:ext cx="12192000" cy="108000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亮点与不足</a:t>
            </a:r>
          </a:p>
        </p:txBody>
      </p:sp>
      <p:sp>
        <p:nvSpPr>
          <p:cNvPr id="3" name="原创设计师（吴贤） _2"/>
          <p:cNvSpPr/>
          <p:nvPr/>
        </p:nvSpPr>
        <p:spPr>
          <a:xfrm>
            <a:off x="2905762" y="1294412"/>
            <a:ext cx="7627651" cy="1858148"/>
          </a:xfrm>
          <a:prstGeom prst="rect">
            <a:avLst/>
          </a:prstGeom>
          <a:noFill/>
          <a:ln w="19050">
            <a:solidFill>
              <a:srgbClr val="3C485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5" name="原创设计师（吴贤） _4"/>
          <p:cNvSpPr/>
          <p:nvPr/>
        </p:nvSpPr>
        <p:spPr>
          <a:xfrm>
            <a:off x="10062078" y="1082979"/>
            <a:ext cx="774205" cy="688839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（吴贤） _5"/>
          <p:cNvSpPr/>
          <p:nvPr/>
        </p:nvSpPr>
        <p:spPr>
          <a:xfrm>
            <a:off x="10063437" y="3405783"/>
            <a:ext cx="774205" cy="688839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原创设计师（吴贤） _6"/>
          <p:cNvSpPr/>
          <p:nvPr/>
        </p:nvSpPr>
        <p:spPr>
          <a:xfrm>
            <a:off x="2905762" y="3605631"/>
            <a:ext cx="7627651" cy="1858148"/>
          </a:xfrm>
          <a:prstGeom prst="rect">
            <a:avLst/>
          </a:prstGeom>
          <a:noFill/>
          <a:ln w="19050">
            <a:solidFill>
              <a:srgbClr val="3C485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9" name="原创设计师（吴贤） _8"/>
          <p:cNvSpPr/>
          <p:nvPr/>
        </p:nvSpPr>
        <p:spPr>
          <a:xfrm>
            <a:off x="839416" y="1270660"/>
            <a:ext cx="2088422" cy="1858148"/>
          </a:xfrm>
          <a:prstGeom prst="rect">
            <a:avLst/>
          </a:prstGeom>
          <a:solidFill>
            <a:srgbClr val="3C485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zh-CN" altLang="en-US" sz="2800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亮点</a:t>
            </a:r>
            <a:endParaRPr lang="en-US" altLang="zh-CN" sz="2800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原创设计师（吴贤） _9"/>
          <p:cNvSpPr/>
          <p:nvPr/>
        </p:nvSpPr>
        <p:spPr>
          <a:xfrm>
            <a:off x="827693" y="3581879"/>
            <a:ext cx="2088422" cy="1858148"/>
          </a:xfrm>
          <a:prstGeom prst="rect">
            <a:avLst/>
          </a:prstGeom>
          <a:solidFill>
            <a:srgbClr val="3C485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sz="2800" kern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不足</a:t>
            </a:r>
            <a:endParaRPr lang="en-US" altLang="zh-CN" sz="2800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1" name="原创设计师（吴贤） _10"/>
          <p:cNvSpPr/>
          <p:nvPr/>
        </p:nvSpPr>
        <p:spPr>
          <a:xfrm>
            <a:off x="3105679" y="1511179"/>
            <a:ext cx="722781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自动化的数据采集，分布式的数据处理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，使程序运行速率高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租房市场</a:t>
            </a: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分析和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房屋预测功能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通过展示数据分析结果，用户能直观地感受到当前房屋租赁市场下，房源的分布情况以及各个特征因素对租赁价格的影响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程度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能根据用户提交的房源数据来实时预测房价，给予用户关于租房价格的一些参考 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2" name="原创设计师（吴贤） _11"/>
          <p:cNvSpPr/>
          <p:nvPr/>
        </p:nvSpPr>
        <p:spPr>
          <a:xfrm>
            <a:off x="3079966" y="3606809"/>
            <a:ext cx="745344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功能仅仅适合研究分析使用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，后期如果投入使用，需要取得相应公司的同意或者洽谈合作．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目前房源数据来源平台较为单一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，仅实现对两个租房的平台的爬取，后期可以考虑加入更多平台．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由于资源受限，未能实现房源数据的实时爬取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，房源数据和预测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分析结果具有一定的滞后性．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预测阶段考虑的特征数量或影响因素仍不够全面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，且总体房源数据训练样本不够多，导致最终的预测结果不够稳定．</a:t>
            </a:r>
          </a:p>
        </p:txBody>
      </p:sp>
      <p:sp>
        <p:nvSpPr>
          <p:cNvPr id="13" name="原创设计师（吴贤） _1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14" name="原创设计师（吴贤） _1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3207973" y="47246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     谢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2159695" y="1752600"/>
            <a:ext cx="8127554" cy="4140000"/>
          </a:xfrm>
          <a:prstGeom prst="rect">
            <a:avLst/>
          </a:prstGeom>
          <a:noFill/>
          <a:ln w="19050">
            <a:solidFill>
              <a:srgbClr val="3C485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原创设计师（吴贤） _3"/>
          <p:cNvSpPr/>
          <p:nvPr/>
        </p:nvSpPr>
        <p:spPr>
          <a:xfrm>
            <a:off x="2528586" y="2090925"/>
            <a:ext cx="526985" cy="489771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/>
          <p:nvPr/>
        </p:nvSpPr>
        <p:spPr>
          <a:xfrm>
            <a:off x="2528587" y="3089812"/>
            <a:ext cx="466272" cy="489771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（吴贤） _5"/>
          <p:cNvSpPr/>
          <p:nvPr/>
        </p:nvSpPr>
        <p:spPr>
          <a:xfrm>
            <a:off x="2528587" y="4085689"/>
            <a:ext cx="466272" cy="489771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原创设计师（吴贤） _6"/>
          <p:cNvSpPr/>
          <p:nvPr/>
        </p:nvSpPr>
        <p:spPr>
          <a:xfrm>
            <a:off x="2528587" y="5081562"/>
            <a:ext cx="466272" cy="489771"/>
          </a:xfrm>
          <a:prstGeom prst="rect">
            <a:avLst/>
          </a:prstGeom>
          <a:solidFill>
            <a:srgbClr val="3C485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原创设计师（吴贤） _9"/>
          <p:cNvSpPr>
            <a:spLocks noChangeArrowheads="1"/>
          </p:cNvSpPr>
          <p:nvPr/>
        </p:nvSpPr>
        <p:spPr bwMode="auto">
          <a:xfrm>
            <a:off x="3207973" y="2023224"/>
            <a:ext cx="6840760" cy="94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感谢蒋敏老师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在项目过程中在项目方向和内容上给予我的热心指导和深切关怀，使该设计更具科学性、可行性和严谨性，对项目的顺利完成起到了极大的推动与促进作用． </a:t>
            </a:r>
          </a:p>
        </p:txBody>
      </p:sp>
      <p:sp>
        <p:nvSpPr>
          <p:cNvPr id="11" name="原创设计师（吴贤） _10"/>
          <p:cNvSpPr>
            <a:spLocks noChangeArrowheads="1"/>
          </p:cNvSpPr>
          <p:nvPr/>
        </p:nvSpPr>
        <p:spPr bwMode="auto">
          <a:xfrm>
            <a:off x="3207973" y="3022111"/>
            <a:ext cx="684076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感谢周晨、张宇等同学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帮助我解决了许多在项目中遇到的实际问题．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感谢室友们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大学四年在学习和生活中给予我的热心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原创设计师（吴贤） _11"/>
          <p:cNvSpPr>
            <a:spLocks noChangeArrowheads="1"/>
          </p:cNvSpPr>
          <p:nvPr/>
        </p:nvSpPr>
        <p:spPr bwMode="auto">
          <a:xfrm>
            <a:off x="3207973" y="4049971"/>
            <a:ext cx="6840760" cy="66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感谢母校江南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大学和我所在的学院与学院的老师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，让我在学习上和思想上都得到了很大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</a:p>
        </p:txBody>
      </p:sp>
      <p:sp>
        <p:nvSpPr>
          <p:cNvPr id="13" name="原创设计师（吴贤） _12"/>
          <p:cNvSpPr>
            <a:spLocks noChangeArrowheads="1"/>
          </p:cNvSpPr>
          <p:nvPr/>
        </p:nvSpPr>
        <p:spPr bwMode="auto">
          <a:xfrm>
            <a:off x="3207973" y="4987900"/>
            <a:ext cx="6956479" cy="70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感谢各位答辩老师的聆听和指教，恳请各位答辩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老师对项目的不足之处进行批评与指正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原创设计师（吴贤） _1"/>
          <p:cNvSpPr/>
          <p:nvPr>
            <p:custDataLst>
              <p:tags r:id="rId1"/>
            </p:custDataLst>
          </p:nvPr>
        </p:nvSpPr>
        <p:spPr>
          <a:xfrm>
            <a:off x="0" y="2043187"/>
            <a:ext cx="12202878" cy="3002295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原创设计师（吴贤） _2"/>
          <p:cNvSpPr txBox="1"/>
          <p:nvPr/>
        </p:nvSpPr>
        <p:spPr>
          <a:xfrm>
            <a:off x="4971439" y="2518918"/>
            <a:ext cx="7257381" cy="110797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6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谢谢大家的观看</a:t>
            </a:r>
            <a:endParaRPr lang="zh-CN" altLang="zh-CN" sz="6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（吴贤） _3"/>
          <p:cNvSpPr txBox="1"/>
          <p:nvPr/>
        </p:nvSpPr>
        <p:spPr>
          <a:xfrm>
            <a:off x="5244410" y="3842270"/>
            <a:ext cx="5663872" cy="52070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 smtClean="0"/>
              <a:t>人工智能与计算机学院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原创设计师（吴贤） _4"/>
          <p:cNvSpPr>
            <a:spLocks noChangeAspect="1" noEditPoints="1"/>
          </p:cNvSpPr>
          <p:nvPr/>
        </p:nvSpPr>
        <p:spPr bwMode="auto">
          <a:xfrm>
            <a:off x="8219964" y="5548457"/>
            <a:ext cx="536125" cy="540000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3C485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6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原创设计师（吴贤） _5"/>
          <p:cNvSpPr txBox="1"/>
          <p:nvPr/>
        </p:nvSpPr>
        <p:spPr>
          <a:xfrm>
            <a:off x="8776652" y="5618415"/>
            <a:ext cx="2914532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：计科</a:t>
            </a:r>
            <a:r>
              <a:rPr lang="en-US" altLang="zh-CN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</a:t>
            </a:r>
            <a:r>
              <a:rPr lang="zh-CN" altLang="en-US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凌晓</a:t>
            </a:r>
            <a:endParaRPr lang="zh-CN" altLang="en-US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原创设计师（吴贤） _6"/>
          <p:cNvSpPr txBox="1"/>
          <p:nvPr/>
        </p:nvSpPr>
        <p:spPr>
          <a:xfrm>
            <a:off x="5546789" y="5618415"/>
            <a:ext cx="2568283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2000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：蒋敏 教授</a:t>
            </a:r>
            <a:endParaRPr lang="zh-CN" altLang="en-US" sz="2000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原创设计师（吴贤） _7"/>
          <p:cNvSpPr>
            <a:spLocks noChangeAspect="1" noEditPoints="1"/>
          </p:cNvSpPr>
          <p:nvPr/>
        </p:nvSpPr>
        <p:spPr bwMode="auto">
          <a:xfrm>
            <a:off x="4975542" y="5548457"/>
            <a:ext cx="537736" cy="540000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3C485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原创设计师（吴贤） _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3923" y="797847"/>
            <a:ext cx="5816088" cy="5492972"/>
          </a:xfrm>
          <a:prstGeom prst="rect">
            <a:avLst/>
          </a:prstGeom>
        </p:spPr>
      </p:pic>
      <p:pic>
        <p:nvPicPr>
          <p:cNvPr id="33" name="原创设计师（吴贤） _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800" y="133593"/>
            <a:ext cx="2249619" cy="1335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2305355" y="2044188"/>
            <a:ext cx="2579124" cy="2579124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3" name="原创设计师（吴贤） _2"/>
          <p:cNvSpPr/>
          <p:nvPr/>
        </p:nvSpPr>
        <p:spPr>
          <a:xfrm>
            <a:off x="2155108" y="2139438"/>
            <a:ext cx="2579124" cy="2579124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r>
              <a:rPr lang="en-US" altLang="zh-CN" sz="6600" dirty="0"/>
              <a:t>Part</a:t>
            </a:r>
          </a:p>
          <a:p>
            <a:pPr algn="ctr"/>
            <a:r>
              <a:rPr lang="en-US" altLang="zh-CN" sz="6600" dirty="0"/>
              <a:t>01</a:t>
            </a:r>
            <a:endParaRPr lang="zh-CN" altLang="en-US" sz="6600" dirty="0"/>
          </a:p>
        </p:txBody>
      </p:sp>
      <p:sp>
        <p:nvSpPr>
          <p:cNvPr id="4" name="原创设计师（吴贤） _3"/>
          <p:cNvSpPr txBox="1"/>
          <p:nvPr/>
        </p:nvSpPr>
        <p:spPr>
          <a:xfrm>
            <a:off x="5400671" y="2269199"/>
            <a:ext cx="5235677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8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 txBox="1"/>
          <p:nvPr/>
        </p:nvSpPr>
        <p:spPr>
          <a:xfrm>
            <a:off x="5616695" y="3316220"/>
            <a:ext cx="2407667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项目背景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原创设计师（吴贤） _5"/>
          <p:cNvSpPr txBox="1"/>
          <p:nvPr/>
        </p:nvSpPr>
        <p:spPr>
          <a:xfrm>
            <a:off x="8296845" y="3316220"/>
            <a:ext cx="2407667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endParaRPr lang="bg-BG" altLang="zh-CN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1343472" y="1484784"/>
            <a:ext cx="2230200" cy="2230200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（吴贤） _3"/>
          <p:cNvSpPr/>
          <p:nvPr/>
        </p:nvSpPr>
        <p:spPr>
          <a:xfrm>
            <a:off x="1343472" y="4089798"/>
            <a:ext cx="2230200" cy="2230200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原创设计师（吴贤） _4"/>
          <p:cNvGrpSpPr/>
          <p:nvPr/>
        </p:nvGrpSpPr>
        <p:grpSpPr>
          <a:xfrm>
            <a:off x="1715622" y="1881536"/>
            <a:ext cx="1485900" cy="1299405"/>
            <a:chOff x="1715622" y="1881536"/>
            <a:chExt cx="1485900" cy="1299405"/>
          </a:xfrm>
        </p:grpSpPr>
        <p:sp>
          <p:nvSpPr>
            <p:cNvPr id="6" name="学论网-文本框 34"/>
            <p:cNvSpPr>
              <a:spLocks noChangeArrowheads="1"/>
            </p:cNvSpPr>
            <p:nvPr/>
          </p:nvSpPr>
          <p:spPr bwMode="auto">
            <a:xfrm>
              <a:off x="1715622" y="2599884"/>
              <a:ext cx="1485900" cy="58105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租房市场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7" name="学论网-矩形 8"/>
            <p:cNvSpPr/>
            <p:nvPr/>
          </p:nvSpPr>
          <p:spPr>
            <a:xfrm>
              <a:off x="2024799" y="1881536"/>
              <a:ext cx="86754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dirty="0">
                  <a:solidFill>
                    <a:schemeClr val="bg1"/>
                  </a:solidFill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原创设计师（吴贤） _5"/>
          <p:cNvGrpSpPr/>
          <p:nvPr/>
        </p:nvGrpSpPr>
        <p:grpSpPr>
          <a:xfrm>
            <a:off x="1715622" y="4471432"/>
            <a:ext cx="1485900" cy="1299405"/>
            <a:chOff x="1715622" y="4471432"/>
            <a:chExt cx="1485900" cy="1299405"/>
          </a:xfrm>
        </p:grpSpPr>
        <p:sp>
          <p:nvSpPr>
            <p:cNvPr id="9" name="学论网-文本框 34"/>
            <p:cNvSpPr>
              <a:spLocks noChangeArrowheads="1"/>
            </p:cNvSpPr>
            <p:nvPr/>
          </p:nvSpPr>
          <p:spPr bwMode="auto">
            <a:xfrm>
              <a:off x="1715622" y="5189780"/>
              <a:ext cx="1485900" cy="58105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租房平台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0" name="学论网-矩形 10"/>
            <p:cNvSpPr/>
            <p:nvPr/>
          </p:nvSpPr>
          <p:spPr>
            <a:xfrm>
              <a:off x="2024799" y="4471432"/>
              <a:ext cx="86754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dirty="0">
                  <a:solidFill>
                    <a:schemeClr val="bg1"/>
                  </a:solidFill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原创设计师（吴贤） _6"/>
          <p:cNvSpPr>
            <a:spLocks noChangeArrowheads="1"/>
          </p:cNvSpPr>
          <p:nvPr/>
        </p:nvSpPr>
        <p:spPr bwMode="auto">
          <a:xfrm>
            <a:off x="3882849" y="1358540"/>
            <a:ext cx="5655505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租房市场蓬勃发展、租房需求不断增长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2" name="原创设计师（吴贤） _7"/>
          <p:cNvSpPr>
            <a:spLocks noChangeArrowheads="1"/>
          </p:cNvSpPr>
          <p:nvPr/>
        </p:nvSpPr>
        <p:spPr bwMode="auto">
          <a:xfrm>
            <a:off x="3882849" y="3947983"/>
            <a:ext cx="5655505" cy="58105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租房平台众多、租房信息繁杂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3" name="原创设计师（吴贤） _8"/>
          <p:cNvSpPr>
            <a:spLocks noChangeArrowheads="1"/>
          </p:cNvSpPr>
          <p:nvPr/>
        </p:nvSpPr>
        <p:spPr bwMode="auto">
          <a:xfrm>
            <a:off x="3882848" y="2003927"/>
            <a:ext cx="6965679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根据住建部的数据：一、二线城市的租房比例已经达到了半数以上，而成规模的住房租赁企业所占的市场份额仅为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，房屋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租赁市场发展空间巨大 ．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根据上海易居研究院智库中心的预测：预计到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2027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年，在全国的城镇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有效住房租赁需求将会达到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亿平方．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 将形成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亿平方米的可租赁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房源．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国家政策大力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是用来住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广州率先打出了“租售同权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”．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原创设计师（吴贤） _9"/>
          <p:cNvSpPr>
            <a:spLocks noChangeArrowheads="1"/>
          </p:cNvSpPr>
          <p:nvPr/>
        </p:nvSpPr>
        <p:spPr bwMode="auto">
          <a:xfrm>
            <a:off x="3882848" y="4606268"/>
            <a:ext cx="696567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房屋租赁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方式有线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上线下两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传统的中介，线上是一些租房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应用，如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城租房、房天下，安居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客、链家、贝壳公寓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等．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租房价格受到户型格局、装修风格、交通便利程度、位置地段等多方面因素的影响，具有租房需求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的用户很难在短时间挑选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出一套价格合理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，条件合适的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原创设计师（吴贤） _10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16" name="原创设计师（吴贤） _11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2305355" y="2044188"/>
            <a:ext cx="2579124" cy="2579124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3" name="原创设计师（吴贤） _2"/>
          <p:cNvSpPr/>
          <p:nvPr/>
        </p:nvSpPr>
        <p:spPr>
          <a:xfrm>
            <a:off x="2155108" y="2139438"/>
            <a:ext cx="2579124" cy="2579124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r>
              <a:rPr lang="en-US" altLang="zh-CN" sz="6600" dirty="0"/>
              <a:t>Part</a:t>
            </a:r>
          </a:p>
          <a:p>
            <a:pPr algn="ctr"/>
            <a:r>
              <a:rPr lang="en-US" altLang="zh-CN" sz="6600" dirty="0"/>
              <a:t>02</a:t>
            </a:r>
            <a:endParaRPr lang="zh-CN" altLang="en-US" sz="6600" dirty="0"/>
          </a:p>
        </p:txBody>
      </p:sp>
      <p:sp>
        <p:nvSpPr>
          <p:cNvPr id="4" name="原创设计师（吴贤） _3"/>
          <p:cNvSpPr txBox="1"/>
          <p:nvPr/>
        </p:nvSpPr>
        <p:spPr>
          <a:xfrm>
            <a:off x="5400671" y="2269199"/>
            <a:ext cx="5235677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48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（吴贤） _4"/>
          <p:cNvSpPr txBox="1"/>
          <p:nvPr/>
        </p:nvSpPr>
        <p:spPr>
          <a:xfrm>
            <a:off x="5616695" y="3316220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设计思路概述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原创设计师（吴贤） _5"/>
          <p:cNvSpPr txBox="1"/>
          <p:nvPr/>
        </p:nvSpPr>
        <p:spPr>
          <a:xfrm>
            <a:off x="8296845" y="3316220"/>
            <a:ext cx="2407667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设计目标</a:t>
            </a:r>
            <a:endParaRPr lang="bg-BG" altLang="zh-CN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" name="原创设计师（吴贤） _6"/>
          <p:cNvSpPr txBox="1"/>
          <p:nvPr/>
        </p:nvSpPr>
        <p:spPr>
          <a:xfrm>
            <a:off x="5616695" y="3752834"/>
            <a:ext cx="2407667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59410">
              <a:lnSpc>
                <a:spcPct val="130000"/>
              </a:lnSpc>
            </a:pPr>
            <a:r>
              <a:rPr lang="en-US" altLang="zh-CN" sz="211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 </a:t>
            </a:r>
            <a:r>
              <a:rPr lang="zh-CN" altLang="en-US" sz="21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设计步骤</a:t>
            </a:r>
            <a:endParaRPr lang="bg-BG" sz="211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设计思路概述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1245664" y="1578496"/>
            <a:ext cx="9555685" cy="159395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（吴贤） _3"/>
          <p:cNvSpPr/>
          <p:nvPr/>
        </p:nvSpPr>
        <p:spPr>
          <a:xfrm>
            <a:off x="1217750" y="1556792"/>
            <a:ext cx="359773" cy="359773"/>
          </a:xfrm>
          <a:prstGeom prst="diagStripe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原创设计师（吴贤） _4"/>
          <p:cNvSpPr/>
          <p:nvPr/>
        </p:nvSpPr>
        <p:spPr>
          <a:xfrm rot="10800000">
            <a:off x="10475731" y="2855769"/>
            <a:ext cx="359773" cy="359773"/>
          </a:xfrm>
          <a:prstGeom prst="diagStripe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原创设计师（吴贤） _5"/>
          <p:cNvSpPr/>
          <p:nvPr/>
        </p:nvSpPr>
        <p:spPr>
          <a:xfrm>
            <a:off x="1263745" y="3809196"/>
            <a:ext cx="576000" cy="576000"/>
          </a:xfrm>
          <a:prstGeom prst="rect">
            <a:avLst/>
          </a:prstGeom>
          <a:solidFill>
            <a:srgbClr val="3C485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原创设计师（吴贤） _6"/>
          <p:cNvSpPr/>
          <p:nvPr/>
        </p:nvSpPr>
        <p:spPr>
          <a:xfrm>
            <a:off x="1263745" y="5074594"/>
            <a:ext cx="576000" cy="576000"/>
          </a:xfrm>
          <a:prstGeom prst="rect">
            <a:avLst/>
          </a:prstGeom>
          <a:solidFill>
            <a:srgbClr val="3C485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原创设计师（吴贤） _7"/>
          <p:cNvGrpSpPr/>
          <p:nvPr/>
        </p:nvGrpSpPr>
        <p:grpSpPr>
          <a:xfrm>
            <a:off x="1988561" y="3514182"/>
            <a:ext cx="9447376" cy="1109020"/>
            <a:chOff x="6143635" y="1324942"/>
            <a:chExt cx="7603261" cy="742702"/>
          </a:xfrm>
        </p:grpSpPr>
        <p:sp>
          <p:nvSpPr>
            <p:cNvPr id="9" name="Rectangle 35"/>
            <p:cNvSpPr/>
            <p:nvPr/>
          </p:nvSpPr>
          <p:spPr>
            <a:xfrm>
              <a:off x="6143635" y="1643056"/>
              <a:ext cx="7603261" cy="410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从房源数据的获取、清洗到房源数据的分析与挖掘、房价的预测以及整个设计的展示平台无不与房源数据有关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．</a:t>
              </a:r>
              <a:endPara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，房源数据本身的特性和数据流的流转是整个设计的骨架</a:t>
              </a:r>
            </a:p>
          </p:txBody>
        </p:sp>
        <p:sp>
          <p:nvSpPr>
            <p:cNvPr id="10" name="Rectangle 36"/>
            <p:cNvSpPr/>
            <p:nvPr/>
          </p:nvSpPr>
          <p:spPr>
            <a:xfrm>
              <a:off x="6151726" y="1324942"/>
              <a:ext cx="2117490" cy="74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围绕租房房源数据展开</a:t>
              </a:r>
            </a:p>
            <a:p>
              <a:pPr>
                <a:lnSpc>
                  <a:spcPct val="150000"/>
                </a:lnSpc>
              </a:pPr>
              <a:endPara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原创设计师（吴贤） _8"/>
          <p:cNvGrpSpPr/>
          <p:nvPr/>
        </p:nvGrpSpPr>
        <p:grpSpPr>
          <a:xfrm>
            <a:off x="1988561" y="4779583"/>
            <a:ext cx="9447376" cy="1365710"/>
            <a:chOff x="6143635" y="1324942"/>
            <a:chExt cx="7603261" cy="914603"/>
          </a:xfrm>
        </p:grpSpPr>
        <p:sp>
          <p:nvSpPr>
            <p:cNvPr id="12" name="Rectangle 35"/>
            <p:cNvSpPr/>
            <p:nvPr/>
          </p:nvSpPr>
          <p:spPr>
            <a:xfrm>
              <a:off x="6143635" y="1643056"/>
              <a:ext cx="7603261" cy="596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租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房平台的繁多和租房信息的混乱                                                            </a:t>
              </a: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===》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房源信息整合平台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房源数据量较大且需要持续的收集和清洗                                                  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===》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自动化和分布式的系统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租房市场的不透明性以及房价的上下起伏波动较大，定价难                     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===》 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租房市场可视化分析和房价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36"/>
            <p:cNvSpPr/>
            <p:nvPr/>
          </p:nvSpPr>
          <p:spPr>
            <a:xfrm>
              <a:off x="6151726" y="1324942"/>
              <a:ext cx="2117490" cy="431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针对用户需求设计功能</a:t>
              </a:r>
              <a:endPara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原创设计师（吴贤） _9"/>
          <p:cNvSpPr/>
          <p:nvPr/>
        </p:nvSpPr>
        <p:spPr>
          <a:xfrm>
            <a:off x="1577523" y="1764679"/>
            <a:ext cx="895156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此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设计主要研究如何构建一套租房信息自动采集与智能分析系统，要求自动且高效地整合各平台的房源数据，利用房源数据进行数据分析、挖掘以及房价预测，并建立一个用于可视化展示和用户交互体验的平台．</a:t>
            </a:r>
          </a:p>
        </p:txBody>
      </p:sp>
      <p:sp>
        <p:nvSpPr>
          <p:cNvPr id="15" name="原创设计师（吴贤） _10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16" name="原创设计师（吴贤） _11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" name="原创设计师（吴贤） _3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5" name="原创设计师（吴贤） _4"/>
          <p:cNvSpPr/>
          <p:nvPr/>
        </p:nvSpPr>
        <p:spPr>
          <a:xfrm>
            <a:off x="1386154" y="2238329"/>
            <a:ext cx="2914463" cy="2914462"/>
          </a:xfrm>
          <a:prstGeom prst="ellipse">
            <a:avLst/>
          </a:prstGeom>
          <a:solidFill>
            <a:srgbClr val="3C4856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（吴贤） _5"/>
          <p:cNvSpPr/>
          <p:nvPr/>
        </p:nvSpPr>
        <p:spPr>
          <a:xfrm>
            <a:off x="1244880" y="2097059"/>
            <a:ext cx="3197005" cy="3197005"/>
          </a:xfrm>
          <a:prstGeom prst="ellipse">
            <a:avLst/>
          </a:prstGeom>
          <a:noFill/>
          <a:ln cmpd="sng">
            <a:solidFill>
              <a:srgbClr val="3C4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原创设计师（吴贤） _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88" y="2896310"/>
            <a:ext cx="1128036" cy="1586301"/>
          </a:xfrm>
          <a:prstGeom prst="rect">
            <a:avLst/>
          </a:prstGeom>
        </p:spPr>
      </p:pic>
      <p:cxnSp>
        <p:nvCxnSpPr>
          <p:cNvPr id="8" name="原创设计师（吴贤） _7"/>
          <p:cNvCxnSpPr>
            <a:stCxn id="6" idx="0"/>
            <a:endCxn id="11" idx="2"/>
          </p:cNvCxnSpPr>
          <p:nvPr/>
        </p:nvCxnSpPr>
        <p:spPr>
          <a:xfrm>
            <a:off x="2843382" y="2097059"/>
            <a:ext cx="2556977" cy="1"/>
          </a:xfrm>
          <a:prstGeom prst="line">
            <a:avLst/>
          </a:prstGeom>
          <a:ln>
            <a:solidFill>
              <a:srgbClr val="3C4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原创设计师（吴贤） _8"/>
          <p:cNvCxnSpPr>
            <a:stCxn id="6" idx="6"/>
            <a:endCxn id="13" idx="2"/>
          </p:cNvCxnSpPr>
          <p:nvPr/>
        </p:nvCxnSpPr>
        <p:spPr>
          <a:xfrm flipV="1">
            <a:off x="4441885" y="3689462"/>
            <a:ext cx="958477" cy="6100"/>
          </a:xfrm>
          <a:prstGeom prst="line">
            <a:avLst/>
          </a:prstGeom>
          <a:ln>
            <a:solidFill>
              <a:srgbClr val="3C4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原创设计师（吴贤） _9"/>
          <p:cNvCxnSpPr>
            <a:stCxn id="6" idx="4"/>
            <a:endCxn id="15" idx="2"/>
          </p:cNvCxnSpPr>
          <p:nvPr/>
        </p:nvCxnSpPr>
        <p:spPr>
          <a:xfrm flipV="1">
            <a:off x="2843382" y="5294062"/>
            <a:ext cx="2556977" cy="1"/>
          </a:xfrm>
          <a:prstGeom prst="line">
            <a:avLst/>
          </a:prstGeom>
          <a:ln>
            <a:solidFill>
              <a:srgbClr val="3C4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原创设计师（吴贤） _10"/>
          <p:cNvSpPr/>
          <p:nvPr/>
        </p:nvSpPr>
        <p:spPr>
          <a:xfrm>
            <a:off x="5400359" y="1653029"/>
            <a:ext cx="888057" cy="888058"/>
          </a:xfrm>
          <a:prstGeom prst="ellipse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原创设计师（吴贤） _11"/>
          <p:cNvSpPr txBox="1"/>
          <p:nvPr/>
        </p:nvSpPr>
        <p:spPr>
          <a:xfrm>
            <a:off x="5538640" y="1774420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原创设计师（吴贤） _12"/>
          <p:cNvSpPr/>
          <p:nvPr/>
        </p:nvSpPr>
        <p:spPr>
          <a:xfrm>
            <a:off x="5400362" y="3245433"/>
            <a:ext cx="888057" cy="888057"/>
          </a:xfrm>
          <a:prstGeom prst="ellipse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原创设计师（吴贤） _13"/>
          <p:cNvSpPr txBox="1"/>
          <p:nvPr/>
        </p:nvSpPr>
        <p:spPr>
          <a:xfrm>
            <a:off x="5525856" y="3366823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原创设计师（吴贤） _14"/>
          <p:cNvSpPr/>
          <p:nvPr/>
        </p:nvSpPr>
        <p:spPr>
          <a:xfrm>
            <a:off x="5400359" y="4850034"/>
            <a:ext cx="888057" cy="888057"/>
          </a:xfrm>
          <a:prstGeom prst="ellipse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原创设计师（吴贤） _15"/>
          <p:cNvSpPr txBox="1"/>
          <p:nvPr/>
        </p:nvSpPr>
        <p:spPr>
          <a:xfrm>
            <a:off x="5527166" y="4965326"/>
            <a:ext cx="6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原创设计师（吴贤） _16"/>
          <p:cNvSpPr txBox="1"/>
          <p:nvPr/>
        </p:nvSpPr>
        <p:spPr bwMode="auto">
          <a:xfrm>
            <a:off x="6517519" y="2008252"/>
            <a:ext cx="4373896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整合多平台数据，使用户能从一个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入口按需查询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到多平台的房源信息．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设计师（吴贤） _17"/>
          <p:cNvSpPr/>
          <p:nvPr/>
        </p:nvSpPr>
        <p:spPr bwMode="auto">
          <a:xfrm>
            <a:off x="6535235" y="1556792"/>
            <a:ext cx="249231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数据采集与整合</a:t>
            </a:r>
            <a:endParaRPr lang="zh-CN" altLang="en-US" sz="20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原创设计师（吴贤） _18"/>
          <p:cNvSpPr txBox="1"/>
          <p:nvPr/>
        </p:nvSpPr>
        <p:spPr bwMode="auto">
          <a:xfrm>
            <a:off x="6550807" y="3525380"/>
            <a:ext cx="4373896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租房市场数据可视化，对房源信息进行数据挖掘和分析，使用户直观的感知租房市场．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（吴贤） _19"/>
          <p:cNvSpPr/>
          <p:nvPr/>
        </p:nvSpPr>
        <p:spPr bwMode="auto">
          <a:xfrm>
            <a:off x="6568523" y="3073920"/>
            <a:ext cx="249231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zh-CN" altLang="en-US" sz="20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原创设计师（吴贤） _20"/>
          <p:cNvSpPr txBox="1"/>
          <p:nvPr/>
        </p:nvSpPr>
        <p:spPr bwMode="auto">
          <a:xfrm>
            <a:off x="6573224" y="5123884"/>
            <a:ext cx="4373896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租房价格预测，用户输入待租房源的特征信息，系统对租房价格进行回归预测．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（吴贤） _21"/>
          <p:cNvSpPr/>
          <p:nvPr/>
        </p:nvSpPr>
        <p:spPr bwMode="auto">
          <a:xfrm>
            <a:off x="6590940" y="4672423"/>
            <a:ext cx="249231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回归预测</a:t>
            </a:r>
            <a:endParaRPr lang="zh-CN" altLang="en-US" sz="2000" b="1" dirty="0">
              <a:solidFill>
                <a:srgbClr val="3C48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（吴贤） _1"/>
          <p:cNvSpPr/>
          <p:nvPr/>
        </p:nvSpPr>
        <p:spPr>
          <a:xfrm>
            <a:off x="1055440" y="252005"/>
            <a:ext cx="5010150" cy="65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设计步骤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原创设计师（吴贤） _2"/>
          <p:cNvSpPr txBox="1"/>
          <p:nvPr/>
        </p:nvSpPr>
        <p:spPr>
          <a:xfrm>
            <a:off x="2104078" y="1395054"/>
            <a:ext cx="307776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选定合适的区域和租房平台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原创设计师（吴贤） _3"/>
          <p:cNvGrpSpPr/>
          <p:nvPr/>
        </p:nvGrpSpPr>
        <p:grpSpPr>
          <a:xfrm>
            <a:off x="5569974" y="1486937"/>
            <a:ext cx="1080000" cy="1080000"/>
            <a:chOff x="5495925" y="1774827"/>
            <a:chExt cx="1200150" cy="1200150"/>
          </a:xfrm>
        </p:grpSpPr>
        <p:sp>
          <p:nvSpPr>
            <p:cNvPr id="5" name="椭圆 4"/>
            <p:cNvSpPr/>
            <p:nvPr/>
          </p:nvSpPr>
          <p:spPr>
            <a:xfrm>
              <a:off x="5495925" y="1774827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" name="椭圆 5"/>
            <p:cNvSpPr/>
            <p:nvPr/>
          </p:nvSpPr>
          <p:spPr>
            <a:xfrm>
              <a:off x="5581151" y="1860053"/>
              <a:ext cx="1029698" cy="1029698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/>
                <a:t>No.01</a:t>
              </a:r>
              <a:endParaRPr lang="zh-CN" altLang="en-US" sz="2000" dirty="0"/>
            </a:p>
          </p:txBody>
        </p:sp>
      </p:grpSp>
      <p:grpSp>
        <p:nvGrpSpPr>
          <p:cNvPr id="7" name="原创设计师（吴贤） _4"/>
          <p:cNvGrpSpPr/>
          <p:nvPr/>
        </p:nvGrpSpPr>
        <p:grpSpPr>
          <a:xfrm>
            <a:off x="5569974" y="3187171"/>
            <a:ext cx="1080000" cy="1080000"/>
            <a:chOff x="5495925" y="3517674"/>
            <a:chExt cx="1200150" cy="1200150"/>
          </a:xfrm>
        </p:grpSpPr>
        <p:sp>
          <p:nvSpPr>
            <p:cNvPr id="8" name="椭圆 7"/>
            <p:cNvSpPr/>
            <p:nvPr/>
          </p:nvSpPr>
          <p:spPr>
            <a:xfrm>
              <a:off x="5495925" y="3517674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" name="椭圆 8"/>
            <p:cNvSpPr/>
            <p:nvPr/>
          </p:nvSpPr>
          <p:spPr>
            <a:xfrm>
              <a:off x="5581151" y="3602900"/>
              <a:ext cx="1029698" cy="1029698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/>
                <a:t>No.02</a:t>
              </a:r>
              <a:endParaRPr lang="zh-CN" altLang="en-US" sz="2000" dirty="0"/>
            </a:p>
          </p:txBody>
        </p:sp>
      </p:grpSp>
      <p:cxnSp>
        <p:nvCxnSpPr>
          <p:cNvPr id="10" name="原创设计师（吴贤） _5"/>
          <p:cNvCxnSpPr>
            <a:endCxn id="8" idx="0"/>
          </p:cNvCxnSpPr>
          <p:nvPr/>
        </p:nvCxnSpPr>
        <p:spPr>
          <a:xfrm>
            <a:off x="6109974" y="2566937"/>
            <a:ext cx="0" cy="6202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（吴贤） _6"/>
          <p:cNvCxnSpPr>
            <a:stCxn id="8" idx="4"/>
            <a:endCxn id="14" idx="0"/>
          </p:cNvCxnSpPr>
          <p:nvPr/>
        </p:nvCxnSpPr>
        <p:spPr>
          <a:xfrm>
            <a:off x="6109974" y="4267171"/>
            <a:ext cx="0" cy="6202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原创设计师（吴贤） _7"/>
          <p:cNvSpPr txBox="1"/>
          <p:nvPr/>
        </p:nvSpPr>
        <p:spPr>
          <a:xfrm>
            <a:off x="7174278" y="2954814"/>
            <a:ext cx="2308324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自动化采集房源信息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原创设计师（吴贤） _8"/>
          <p:cNvGrpSpPr/>
          <p:nvPr/>
        </p:nvGrpSpPr>
        <p:grpSpPr>
          <a:xfrm>
            <a:off x="5569974" y="4887405"/>
            <a:ext cx="1080000" cy="1080000"/>
            <a:chOff x="5495925" y="5175295"/>
            <a:chExt cx="1200150" cy="1200150"/>
          </a:xfrm>
        </p:grpSpPr>
        <p:sp>
          <p:nvSpPr>
            <p:cNvPr id="14" name="椭圆 13"/>
            <p:cNvSpPr/>
            <p:nvPr/>
          </p:nvSpPr>
          <p:spPr>
            <a:xfrm>
              <a:off x="5495925" y="5175295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5581151" y="5260521"/>
              <a:ext cx="1029698" cy="1029698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/>
                <a:t>No.03</a:t>
              </a:r>
              <a:endParaRPr lang="zh-CN" altLang="en-US" sz="2000" dirty="0"/>
            </a:p>
          </p:txBody>
        </p:sp>
      </p:grpSp>
      <p:cxnSp>
        <p:nvCxnSpPr>
          <p:cNvPr id="16" name="原创设计师（吴贤） _9"/>
          <p:cNvCxnSpPr>
            <a:stCxn id="15" idx="4"/>
          </p:cNvCxnSpPr>
          <p:nvPr/>
        </p:nvCxnSpPr>
        <p:spPr>
          <a:xfrm>
            <a:off x="6109974" y="5890711"/>
            <a:ext cx="6988" cy="15923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原创设计师（吴贤） _10"/>
          <p:cNvSpPr txBox="1"/>
          <p:nvPr/>
        </p:nvSpPr>
        <p:spPr>
          <a:xfrm>
            <a:off x="2155944" y="4687350"/>
            <a:ext cx="1795364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制作房源数据集</a:t>
            </a:r>
          </a:p>
        </p:txBody>
      </p:sp>
      <p:sp>
        <p:nvSpPr>
          <p:cNvPr id="18" name="原创设计师（吴贤） _11"/>
          <p:cNvSpPr/>
          <p:nvPr/>
        </p:nvSpPr>
        <p:spPr>
          <a:xfrm>
            <a:off x="7097334" y="3559244"/>
            <a:ext cx="4049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爬虫框架：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Scrapy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 （基于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Python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、开源）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功能结构： 房源页面自动爬取、房源数据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清洗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数据持久化：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MongoDB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（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Nosql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19" name="原创设计师（吴贤） _12"/>
          <p:cNvSpPr/>
          <p:nvPr/>
        </p:nvSpPr>
        <p:spPr>
          <a:xfrm>
            <a:off x="2068899" y="2023410"/>
            <a:ext cx="3764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选定区域：上海市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租房平台：房天下、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58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同城租房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选取原因：房源数据较多、房屋租赁市场规模大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20" name="原创设计师（吴贤） _13"/>
          <p:cNvSpPr/>
          <p:nvPr/>
        </p:nvSpPr>
        <p:spPr>
          <a:xfrm>
            <a:off x="2104078" y="5269117"/>
            <a:ext cx="40491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技术选型：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Spark+HDFS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(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分布式系统架构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Spark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运行模式：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Standalone</a:t>
            </a: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房源数据特征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21" name="原创设计师（吴贤） _14"/>
          <p:cNvSpPr/>
          <p:nvPr/>
        </p:nvSpPr>
        <p:spPr>
          <a:xfrm>
            <a:off x="409693" y="332656"/>
            <a:ext cx="429723" cy="429722"/>
          </a:xfrm>
          <a:prstGeom prst="snip1Rect">
            <a:avLst/>
          </a:prstGeom>
          <a:solidFill>
            <a:srgbClr val="4D5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22" name="原创设计师（吴贤） _15"/>
          <p:cNvSpPr/>
          <p:nvPr/>
        </p:nvSpPr>
        <p:spPr>
          <a:xfrm>
            <a:off x="335360" y="415960"/>
            <a:ext cx="429723" cy="429722"/>
          </a:xfrm>
          <a:prstGeom prst="snip1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algn="ctr"/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原创设计师（吴贤） _1"/>
          <p:cNvCxnSpPr>
            <a:endCxn id="5" idx="0"/>
          </p:cNvCxnSpPr>
          <p:nvPr/>
        </p:nvCxnSpPr>
        <p:spPr>
          <a:xfrm>
            <a:off x="6096000" y="167741"/>
            <a:ext cx="0" cy="837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原创设计师（吴贤） _4"/>
          <p:cNvCxnSpPr>
            <a:stCxn id="4" idx="4"/>
            <a:endCxn id="7" idx="0"/>
          </p:cNvCxnSpPr>
          <p:nvPr/>
        </p:nvCxnSpPr>
        <p:spPr>
          <a:xfrm>
            <a:off x="6096000" y="1996181"/>
            <a:ext cx="0" cy="6673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原创设计师（吴贤） _5"/>
          <p:cNvCxnSpPr>
            <a:stCxn id="7" idx="4"/>
          </p:cNvCxnSpPr>
          <p:nvPr/>
        </p:nvCxnSpPr>
        <p:spPr>
          <a:xfrm>
            <a:off x="6096000" y="3730313"/>
            <a:ext cx="0" cy="6673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原创设计师（吴贤） _7"/>
          <p:cNvCxnSpPr/>
          <p:nvPr/>
        </p:nvCxnSpPr>
        <p:spPr>
          <a:xfrm>
            <a:off x="6096000" y="5477645"/>
            <a:ext cx="0" cy="2175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原创设计师（吴贤） _8"/>
          <p:cNvSpPr txBox="1"/>
          <p:nvPr/>
        </p:nvSpPr>
        <p:spPr>
          <a:xfrm>
            <a:off x="1419467" y="519640"/>
            <a:ext cx="2051844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3C48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构建房价回归模型</a:t>
            </a:r>
            <a:endParaRPr lang="zh-CN" altLang="en-US" sz="2000" b="1" dirty="0">
              <a:solidFill>
                <a:srgbClr val="36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（吴贤） _10"/>
          <p:cNvSpPr txBox="1"/>
          <p:nvPr/>
        </p:nvSpPr>
        <p:spPr>
          <a:xfrm>
            <a:off x="1425274" y="4043702"/>
            <a:ext cx="3590727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搭建可视化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展示和用户</a:t>
            </a: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交互平台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（吴贤） _13"/>
          <p:cNvSpPr txBox="1"/>
          <p:nvPr/>
        </p:nvSpPr>
        <p:spPr>
          <a:xfrm>
            <a:off x="7041230" y="2319223"/>
            <a:ext cx="4616648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房屋租赁市场（上海市）数据分析可视化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原创设计师（吴贤） _14"/>
          <p:cNvSpPr/>
          <p:nvPr/>
        </p:nvSpPr>
        <p:spPr>
          <a:xfrm>
            <a:off x="7041230" y="2922399"/>
            <a:ext cx="404913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Python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绘图包：</a:t>
            </a:r>
            <a:r>
              <a:rPr lang="en-US" altLang="zh-CN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Seaborn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、</a:t>
            </a:r>
            <a:r>
              <a:rPr lang="en-US" altLang="zh-CN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Matplotlib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主要内容：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特征分布图：房价、面积、地铁距离</a:t>
            </a:r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区域对比图：房源数量、价格</a:t>
            </a:r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散点图：区域内各特征对房价的影响</a:t>
            </a:r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租房标签、设施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云图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24" name="原创设计师（吴贤） _15"/>
          <p:cNvSpPr/>
          <p:nvPr/>
        </p:nvSpPr>
        <p:spPr>
          <a:xfrm>
            <a:off x="1419467" y="1005138"/>
            <a:ext cx="39716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机器学习算法包：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Scikit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-learn(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简称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Sklearn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) 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回归模型：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LinearRegression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、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XGBoost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RandomForest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等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处理流程：数据集划分、数据预处理、训练回归模型、交叉验证及测试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sp>
        <p:nvSpPr>
          <p:cNvPr id="25" name="原创设计师（吴贤） _16"/>
          <p:cNvSpPr/>
          <p:nvPr/>
        </p:nvSpPr>
        <p:spPr>
          <a:xfrm>
            <a:off x="1425274" y="4603599"/>
            <a:ext cx="4054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前后端框架： 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（基于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数据持久化：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MongoDB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rPr>
              <a:t>功能模块：租房信息查询、房价预测、房源数据可视化分析展示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pitchFamily="34" charset="0"/>
            </a:endParaRPr>
          </a:p>
        </p:txBody>
      </p:sp>
      <p:grpSp>
        <p:nvGrpSpPr>
          <p:cNvPr id="29" name="原创设计师（吴贤） _3"/>
          <p:cNvGrpSpPr/>
          <p:nvPr/>
        </p:nvGrpSpPr>
        <p:grpSpPr>
          <a:xfrm>
            <a:off x="5549400" y="1018018"/>
            <a:ext cx="1080000" cy="1080000"/>
            <a:chOff x="5495925" y="1774827"/>
            <a:chExt cx="1200150" cy="1200150"/>
          </a:xfrm>
        </p:grpSpPr>
        <p:sp>
          <p:nvSpPr>
            <p:cNvPr id="30" name="椭圆 4"/>
            <p:cNvSpPr/>
            <p:nvPr/>
          </p:nvSpPr>
          <p:spPr>
            <a:xfrm>
              <a:off x="5495925" y="1774827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1" name="椭圆 5"/>
            <p:cNvSpPr/>
            <p:nvPr/>
          </p:nvSpPr>
          <p:spPr>
            <a:xfrm>
              <a:off x="5581151" y="1860053"/>
              <a:ext cx="1029698" cy="1029698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 smtClean="0"/>
                <a:t>No.04</a:t>
              </a:r>
              <a:endParaRPr lang="zh-CN" altLang="en-US" sz="2000" dirty="0"/>
            </a:p>
          </p:txBody>
        </p:sp>
      </p:grpSp>
      <p:grpSp>
        <p:nvGrpSpPr>
          <p:cNvPr id="32" name="原创设计师（吴贤） _3"/>
          <p:cNvGrpSpPr/>
          <p:nvPr/>
        </p:nvGrpSpPr>
        <p:grpSpPr>
          <a:xfrm>
            <a:off x="5549400" y="2663513"/>
            <a:ext cx="1080000" cy="1080000"/>
            <a:chOff x="5495925" y="1774827"/>
            <a:chExt cx="1200150" cy="1200150"/>
          </a:xfrm>
        </p:grpSpPr>
        <p:sp>
          <p:nvSpPr>
            <p:cNvPr id="33" name="椭圆 4"/>
            <p:cNvSpPr/>
            <p:nvPr/>
          </p:nvSpPr>
          <p:spPr>
            <a:xfrm>
              <a:off x="5495925" y="1774827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4" name="椭圆 5"/>
            <p:cNvSpPr/>
            <p:nvPr/>
          </p:nvSpPr>
          <p:spPr>
            <a:xfrm>
              <a:off x="5581150" y="1860053"/>
              <a:ext cx="1029697" cy="1029697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 smtClean="0"/>
                <a:t>No.05</a:t>
              </a:r>
              <a:endParaRPr lang="zh-CN" altLang="en-US" sz="2000" dirty="0"/>
            </a:p>
          </p:txBody>
        </p:sp>
      </p:grpSp>
      <p:grpSp>
        <p:nvGrpSpPr>
          <p:cNvPr id="38" name="原创设计师（吴贤） _3"/>
          <p:cNvGrpSpPr/>
          <p:nvPr/>
        </p:nvGrpSpPr>
        <p:grpSpPr>
          <a:xfrm>
            <a:off x="5556000" y="4397645"/>
            <a:ext cx="1080000" cy="1080000"/>
            <a:chOff x="5495925" y="1774827"/>
            <a:chExt cx="1200150" cy="1200150"/>
          </a:xfrm>
        </p:grpSpPr>
        <p:sp>
          <p:nvSpPr>
            <p:cNvPr id="39" name="椭圆 4"/>
            <p:cNvSpPr/>
            <p:nvPr/>
          </p:nvSpPr>
          <p:spPr>
            <a:xfrm>
              <a:off x="5495925" y="1774827"/>
              <a:ext cx="1200150" cy="12001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0" name="椭圆 5"/>
            <p:cNvSpPr/>
            <p:nvPr/>
          </p:nvSpPr>
          <p:spPr>
            <a:xfrm>
              <a:off x="5581152" y="1860053"/>
              <a:ext cx="1029698" cy="1029698"/>
            </a:xfrm>
            <a:prstGeom prst="ellipse">
              <a:avLst/>
            </a:prstGeom>
            <a:solidFill>
              <a:srgbClr val="3C4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 smtClean="0"/>
                <a:t>No.06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1806</Words>
  <Application>Microsoft Macintosh PowerPoint</Application>
  <PresentationFormat>Widescreen</PresentationFormat>
  <Paragraphs>204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Calibri</vt:lpstr>
      <vt:lpstr>Impact</vt:lpstr>
      <vt:lpstr>Lao UI</vt:lpstr>
      <vt:lpstr>Open Sans</vt:lpstr>
      <vt:lpstr>Roboto</vt:lpstr>
      <vt:lpstr>华文宋体</vt:lpstr>
      <vt:lpstr>宋体</vt:lpstr>
      <vt:lpstr>微软雅黑</vt:lpstr>
      <vt:lpstr>等线</vt:lpstr>
      <vt:lpstr>等线 Light</vt:lpstr>
      <vt:lpstr>黑体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User</cp:lastModifiedBy>
  <cp:revision>70</cp:revision>
  <dcterms:created xsi:type="dcterms:W3CDTF">2020-06-10T01:19:35Z</dcterms:created>
  <dcterms:modified xsi:type="dcterms:W3CDTF">2020-06-10T08:13:05Z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